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9"/>
  </p:notesMasterIdLst>
  <p:sldIdLst>
    <p:sldId id="256" r:id="rId2"/>
    <p:sldId id="257" r:id="rId3"/>
    <p:sldId id="267" r:id="rId4"/>
    <p:sldId id="259" r:id="rId5"/>
    <p:sldId id="261" r:id="rId6"/>
    <p:sldId id="268" r:id="rId7"/>
    <p:sldId id="262" r:id="rId8"/>
    <p:sldId id="265" r:id="rId9"/>
    <p:sldId id="269" r:id="rId10"/>
    <p:sldId id="271" r:id="rId11"/>
    <p:sldId id="272" r:id="rId12"/>
    <p:sldId id="273" r:id="rId13"/>
    <p:sldId id="308" r:id="rId14"/>
    <p:sldId id="279" r:id="rId15"/>
    <p:sldId id="304" r:id="rId16"/>
    <p:sldId id="305" r:id="rId17"/>
    <p:sldId id="306" r:id="rId18"/>
    <p:sldId id="309" r:id="rId19"/>
    <p:sldId id="315" r:id="rId20"/>
    <p:sldId id="310" r:id="rId21"/>
    <p:sldId id="316" r:id="rId22"/>
    <p:sldId id="317" r:id="rId23"/>
    <p:sldId id="318" r:id="rId24"/>
    <p:sldId id="311" r:id="rId25"/>
    <p:sldId id="283" r:id="rId26"/>
    <p:sldId id="285" r:id="rId27"/>
    <p:sldId id="284" r:id="rId28"/>
    <p:sldId id="282" r:id="rId29"/>
    <p:sldId id="312" r:id="rId30"/>
    <p:sldId id="281" r:id="rId31"/>
    <p:sldId id="288" r:id="rId32"/>
    <p:sldId id="313" r:id="rId33"/>
    <p:sldId id="320" r:id="rId34"/>
    <p:sldId id="293" r:id="rId35"/>
    <p:sldId id="314" r:id="rId36"/>
    <p:sldId id="319" r:id="rId37"/>
    <p:sldId id="327" r:id="rId38"/>
    <p:sldId id="296" r:id="rId39"/>
    <p:sldId id="326" r:id="rId40"/>
    <p:sldId id="322" r:id="rId41"/>
    <p:sldId id="323" r:id="rId42"/>
    <p:sldId id="324" r:id="rId43"/>
    <p:sldId id="325" r:id="rId44"/>
    <p:sldId id="328" r:id="rId45"/>
    <p:sldId id="330" r:id="rId46"/>
    <p:sldId id="329" r:id="rId47"/>
    <p:sldId id="298" r:id="rId48"/>
    <p:sldId id="302" r:id="rId49"/>
    <p:sldId id="303" r:id="rId50"/>
    <p:sldId id="331" r:id="rId51"/>
    <p:sldId id="332" r:id="rId52"/>
    <p:sldId id="321" r:id="rId53"/>
    <p:sldId id="333" r:id="rId54"/>
    <p:sldId id="297" r:id="rId55"/>
    <p:sldId id="299" r:id="rId56"/>
    <p:sldId id="300" r:id="rId57"/>
    <p:sldId id="301" r:id="rId5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8BE82-006A-47EF-AD4C-2A4237F6F771}" type="datetimeFigureOut">
              <a:rPr lang="pt-PT" smtClean="0"/>
              <a:t>27/10/2015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56272-2282-4C48-9C4F-98B1F5A6B4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82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Hierarquia</a:t>
            </a:r>
            <a:r>
              <a:rPr lang="pt-PT" baseline="0" dirty="0" smtClean="0"/>
              <a:t> de Raios Coerentes via Indexação e Ordenação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56272-2282-4C48-9C4F-98B1F5A6B40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147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9B3F-5A88-47A2-BD25-698CFA936B45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267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3C2-0A04-4094-B7AC-836904C4B00A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840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A220-A711-4873-9020-C72E5D313222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450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DB6E-238A-4CB6-AA16-30A329E26422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1650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24F0-82DA-4FB0-A1C3-F17544732EEB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888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59AF-0D05-4217-A724-5C32B5717CE8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027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0129-FB8B-4FD5-81FB-CEB38245B323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185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9E47-F545-4FA6-A4AA-65586C42D595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376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DD23-BB14-4F5D-99CD-615502E2727A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053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C5E9-2AF4-4614-9B08-C4D4A259F6DF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855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AC56-2237-49F2-BA1B-33E3D9ACF137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726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09B3-2F5E-4119-9D75-C3EFBF621D49}" type="datetime1">
              <a:rPr lang="pt-PT" smtClean="0"/>
              <a:t>27/10/2015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891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C3EF-28E7-43A2-A6D5-B629D33C7F74}" type="datetime1">
              <a:rPr lang="pt-PT" smtClean="0"/>
              <a:t>27/10/2015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217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421F-763E-4A3B-A47D-1B6FC42960D9}" type="datetime1">
              <a:rPr lang="pt-PT" smtClean="0"/>
              <a:t>27/10/2015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08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A367-1A11-4A2C-8F3A-14A4C2C45A26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994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7007-5A4F-4E7C-A01C-A4D98E492856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964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5582-F1DB-4195-93A7-CDBD9A84D48D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795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Coherent Ray-Space </a:t>
            </a:r>
            <a:r>
              <a:rPr lang="en-US" sz="3200" dirty="0" smtClean="0"/>
              <a:t>Hierarchy</a:t>
            </a:r>
            <a:br>
              <a:rPr lang="en-US" sz="3200" dirty="0" smtClean="0"/>
            </a:br>
            <a:r>
              <a:rPr lang="en-US" sz="3200" dirty="0" smtClean="0"/>
              <a:t>via </a:t>
            </a:r>
            <a:r>
              <a:rPr lang="en-US" sz="3200" dirty="0"/>
              <a:t>Ray Hashing and Sorting</a:t>
            </a:r>
            <a:endParaRPr lang="pt-PT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Nuno T. Reis</a:t>
            </a:r>
          </a:p>
          <a:p>
            <a:r>
              <a:rPr lang="pt-PT" dirty="0"/>
              <a:t>Instituto Superior </a:t>
            </a:r>
            <a:r>
              <a:rPr lang="pt-PT" dirty="0" smtClean="0"/>
              <a:t>Técnico, </a:t>
            </a:r>
            <a:r>
              <a:rPr lang="pt-PT" dirty="0"/>
              <a:t>Portugal</a:t>
            </a:r>
          </a:p>
          <a:p>
            <a:r>
              <a:rPr lang="pt-PT" dirty="0"/>
              <a:t>nunotiagoreis@tecnico.ulisboa.pt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424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219950"/>
          </a:xfrm>
        </p:spPr>
        <p:txBody>
          <a:bodyPr>
            <a:normAutofit lnSpcReduction="10000"/>
          </a:bodyPr>
          <a:lstStyle/>
          <a:p>
            <a:pPr algn="l"/>
            <a:r>
              <a:rPr lang="pt-PT" b="1" dirty="0" err="1" smtClean="0"/>
              <a:t>Whitted</a:t>
            </a:r>
            <a:r>
              <a:rPr lang="pt-PT" b="1" dirty="0" smtClean="0"/>
              <a:t> Ray-Tracing for Dynamic Scenes </a:t>
            </a:r>
            <a:r>
              <a:rPr lang="pt-PT" b="1" dirty="0" err="1" smtClean="0"/>
              <a:t>using</a:t>
            </a:r>
            <a:r>
              <a:rPr lang="pt-PT" b="1" dirty="0" smtClean="0"/>
              <a:t> a </a:t>
            </a:r>
            <a:r>
              <a:rPr lang="pt-PT" b="1" dirty="0" err="1" smtClean="0"/>
              <a:t>Ray-Space</a:t>
            </a:r>
            <a:r>
              <a:rPr lang="pt-PT" b="1" dirty="0" smtClean="0"/>
              <a:t> Hierarchy on the GPU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Apresentado por </a:t>
            </a:r>
            <a:r>
              <a:rPr lang="pt-PT" dirty="0" smtClean="0"/>
              <a:t>D. Roger </a:t>
            </a:r>
            <a:r>
              <a:rPr lang="pt-PT" dirty="0" err="1" smtClean="0"/>
              <a:t>and</a:t>
            </a:r>
            <a:r>
              <a:rPr lang="pt-PT" dirty="0" smtClean="0"/>
              <a:t> U. </a:t>
            </a:r>
            <a:r>
              <a:rPr lang="pt-PT" dirty="0" err="1" smtClean="0"/>
              <a:t>Assarsson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N. </a:t>
            </a:r>
            <a:r>
              <a:rPr lang="pt-PT" dirty="0" err="1" smtClean="0"/>
              <a:t>Holzschuch</a:t>
            </a:r>
            <a:r>
              <a:rPr lang="pt-PT" dirty="0" smtClean="0"/>
              <a:t> em 2007.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rendering híbrido.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Rasterização é utilizada para lidar os raios primários e gerar os raios secundários.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Ray-Tracing é utilizado para lidar os raios secundários.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uma hierarquia de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é representado por uma esfera centrada na origem do raio e por um cone representando a direção.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nó superior da hierarquia é gerado calculado a união entre os seus 4 filhos.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10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6232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Fast Ray </a:t>
            </a:r>
            <a:r>
              <a:rPr lang="pt-PT" b="1" dirty="0" err="1" smtClean="0"/>
              <a:t>Sorting</a:t>
            </a:r>
            <a:r>
              <a:rPr lang="pt-PT" b="1" dirty="0" smtClean="0"/>
              <a:t> </a:t>
            </a:r>
            <a:r>
              <a:rPr lang="pt-PT" b="1" dirty="0" err="1" smtClean="0"/>
              <a:t>and</a:t>
            </a:r>
            <a:r>
              <a:rPr lang="pt-PT" b="1" dirty="0" smtClean="0"/>
              <a:t> </a:t>
            </a:r>
            <a:r>
              <a:rPr lang="pt-PT" b="1" dirty="0" err="1" smtClean="0"/>
              <a:t>Breadth-First</a:t>
            </a:r>
            <a:r>
              <a:rPr lang="pt-PT" b="1" dirty="0" smtClean="0"/>
              <a:t> </a:t>
            </a:r>
            <a:r>
              <a:rPr lang="pt-PT" b="1" dirty="0" err="1" smtClean="0"/>
              <a:t>Packet</a:t>
            </a:r>
            <a:r>
              <a:rPr lang="pt-PT" b="1" dirty="0" smtClean="0"/>
              <a:t> </a:t>
            </a:r>
            <a:r>
              <a:rPr lang="pt-PT" b="1" dirty="0" err="1" smtClean="0"/>
              <a:t>Traversal</a:t>
            </a:r>
            <a:r>
              <a:rPr lang="pt-PT" b="1" dirty="0" smtClean="0"/>
              <a:t> for GPU Ray Tracing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Apresentado por </a:t>
            </a:r>
            <a:r>
              <a:rPr lang="pt-PT" dirty="0" err="1" smtClean="0"/>
              <a:t>Kirill</a:t>
            </a:r>
            <a:r>
              <a:rPr lang="pt-PT" dirty="0" smtClean="0"/>
              <a:t> </a:t>
            </a:r>
            <a:r>
              <a:rPr lang="pt-PT" dirty="0" err="1" smtClean="0"/>
              <a:t>Garanzha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Charles </a:t>
            </a:r>
            <a:r>
              <a:rPr lang="pt-PT" dirty="0" err="1" smtClean="0"/>
              <a:t>Loop</a:t>
            </a:r>
            <a:r>
              <a:rPr lang="pt-PT" dirty="0" smtClean="0"/>
              <a:t> em 2010.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classificação de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é ordenado tendo em conta a sua origem e orientação.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Em cada passo os raios são ordenados de forma a ter conjuntos de raios coerentes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Estes raios coerentes são depois intersetados com uma hierarquia de objetos gerada no CPU.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pt-PT" sz="1800" dirty="0"/>
              <a:t>Utiliza primitivas paralelas para ser mapeado no GPU.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11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7801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Algoritmo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12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13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175260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0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14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738325"/>
            <a:ext cx="3659079" cy="365907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Textura das componentes difusas dos fragmentos</a:t>
            </a:r>
            <a:endParaRPr lang="pt-PT" sz="14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15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componentes </a:t>
            </a:r>
            <a:r>
              <a:rPr lang="pt-PT" b="1" dirty="0" smtClean="0"/>
              <a:t>especulares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16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</a:t>
            </a:r>
            <a:r>
              <a:rPr lang="pt-PT" b="1" dirty="0" smtClean="0"/>
              <a:t>posições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5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17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</a:t>
            </a:r>
            <a:r>
              <a:rPr lang="pt-PT" b="1" dirty="0" smtClean="0"/>
              <a:t>normais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2. </a:t>
            </a:r>
            <a:r>
              <a:rPr lang="pt-PT" sz="3200" dirty="0" smtClean="0"/>
              <a:t>Atualização das Esferas Envolventes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18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28670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7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2. </a:t>
            </a:r>
            <a:r>
              <a:rPr lang="pt-PT" sz="3200" dirty="0" smtClean="0"/>
              <a:t>Atualização das Esferas Envolventes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19</a:t>
            </a:fld>
            <a:endParaRPr lang="pt-PT" sz="2400"/>
          </a:p>
        </p:txBody>
      </p:sp>
      <p:sp>
        <p:nvSpPr>
          <p:cNvPr id="5" name="Seta para a direita 4"/>
          <p:cNvSpPr/>
          <p:nvPr/>
        </p:nvSpPr>
        <p:spPr>
          <a:xfrm flipH="1">
            <a:off x="5514975" y="28670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74" y="1227438"/>
            <a:ext cx="4530722" cy="43859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Esfera Envolvente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072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Ray-Casting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Introduzido por Arthur </a:t>
            </a:r>
            <a:r>
              <a:rPr lang="pt-PT" dirty="0" err="1" smtClean="0"/>
              <a:t>Appel</a:t>
            </a:r>
            <a:r>
              <a:rPr lang="pt-PT" dirty="0" smtClean="0"/>
              <a:t> em 1968.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Intersecta raios com a geometria da cena.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843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20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33623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44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21</a:t>
            </a:fld>
            <a:endParaRPr lang="pt-PT" sz="2400"/>
          </a:p>
        </p:txBody>
      </p:sp>
      <p:sp>
        <p:nvSpPr>
          <p:cNvPr id="5" name="Seta para a direita 4"/>
          <p:cNvSpPr/>
          <p:nvPr/>
        </p:nvSpPr>
        <p:spPr>
          <a:xfrm flipH="1">
            <a:off x="5514975" y="33623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Raios Reflecção</a:t>
            </a:r>
            <a:endParaRPr lang="pt-PT" sz="1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26" y="1445625"/>
            <a:ext cx="5252818" cy="4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22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Indexação de Raios Reflecção</a:t>
            </a:r>
            <a:endParaRPr lang="pt-PT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60" y="2907882"/>
            <a:ext cx="4857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23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Indexação de Raios Sombra</a:t>
            </a:r>
            <a:endParaRPr lang="pt-PT" sz="1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60" y="2907882"/>
            <a:ext cx="4857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4. Ordenação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24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38290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28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25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Compressão de Raios</a:t>
            </a:r>
            <a:endParaRPr lang="pt-PT" sz="14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702970"/>
            <a:ext cx="5238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26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Ordenação de Raios – </a:t>
            </a:r>
            <a:r>
              <a:rPr lang="pt-PT" b="1" dirty="0" err="1" smtClean="0"/>
              <a:t>Radix</a:t>
            </a:r>
            <a:r>
              <a:rPr lang="pt-PT" b="1" dirty="0" smtClean="0"/>
              <a:t> </a:t>
            </a:r>
            <a:r>
              <a:rPr lang="pt-PT" b="1" dirty="0" err="1" smtClean="0"/>
              <a:t>Sort</a:t>
            </a:r>
            <a:endParaRPr lang="pt-PT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97" y="1712495"/>
            <a:ext cx="7610475" cy="36290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4. Ordenação dos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5151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27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Descompressão de Raios</a:t>
            </a:r>
            <a:endParaRPr lang="pt-PT" sz="1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702970"/>
            <a:ext cx="5238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28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Ordenação de Raios</a:t>
            </a:r>
            <a:endParaRPr lang="pt-PT" sz="14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622007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5</a:t>
            </a:r>
            <a:r>
              <a:rPr lang="pt-PT" sz="4000" dirty="0" smtClean="0"/>
              <a:t>. </a:t>
            </a:r>
            <a:r>
              <a:rPr lang="pt-PT" sz="3600" dirty="0" smtClean="0"/>
              <a:t>Criaçã</a:t>
            </a:r>
            <a:r>
              <a:rPr lang="pt-PT" sz="3600" dirty="0" smtClean="0"/>
              <a:t>o da Hierarquia de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29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43243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86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Ray-Tracing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Técnica de iluminação global.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Síntese de imagens foto-realistas.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a técnica de Ray-Casting.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0738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30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246668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Criação da Hierarquia de Raios – União das Origens</a:t>
            </a:r>
          </a:p>
          <a:p>
            <a:pPr algn="ctr"/>
            <a:r>
              <a:rPr lang="pt-PT" sz="1400" b="1" dirty="0" smtClean="0"/>
              <a:t>(Simplificação 2D)</a:t>
            </a:r>
            <a:endParaRPr lang="pt-PT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051" y="1522825"/>
            <a:ext cx="3626968" cy="33587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5. </a:t>
            </a:r>
            <a:r>
              <a:rPr lang="pt-PT" sz="3600" smtClean="0"/>
              <a:t>Criação da Hierarquia de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0745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31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/>
              <a:t>Criação da Hierarquia de Raios – União das </a:t>
            </a:r>
            <a:r>
              <a:rPr lang="pt-PT" b="1" dirty="0" smtClean="0"/>
              <a:t>Direções</a:t>
            </a:r>
            <a:endParaRPr lang="pt-PT" b="1" dirty="0"/>
          </a:p>
          <a:p>
            <a:pPr algn="ctr"/>
            <a:r>
              <a:rPr lang="pt-PT" sz="1400" b="1" dirty="0" smtClean="0"/>
              <a:t>(Simplificação 2D)</a:t>
            </a:r>
            <a:endParaRPr lang="pt-PT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52" y="1306679"/>
            <a:ext cx="4169166" cy="38607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5. </a:t>
            </a:r>
            <a:r>
              <a:rPr lang="pt-PT" sz="3600" smtClean="0"/>
              <a:t>Criação da Hierarquia de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613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6. </a:t>
            </a:r>
            <a:r>
              <a:rPr lang="pt-PT" sz="3600" dirty="0" smtClean="0"/>
              <a:t>Travessia </a:t>
            </a:r>
            <a:r>
              <a:rPr lang="pt-PT" sz="3600" dirty="0" smtClean="0"/>
              <a:t>da Hierarquia de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32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48101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5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33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Intersecção entre uma Esfera Envolvente e um Nó da Hierarquia</a:t>
            </a:r>
            <a:endParaRPr lang="pt-PT" sz="14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6. </a:t>
            </a:r>
            <a:r>
              <a:rPr lang="pt-PT" sz="3600" dirty="0" smtClean="0"/>
              <a:t>Travessia </a:t>
            </a:r>
            <a:r>
              <a:rPr lang="pt-PT" sz="3600" dirty="0" smtClean="0"/>
              <a:t>da Hierarquia de Raios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35" y="2098815"/>
            <a:ext cx="57150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Extra: Compactação de </a:t>
            </a:r>
            <a:r>
              <a:rPr lang="pt-PT" sz="4000" dirty="0" err="1" smtClean="0"/>
              <a:t>Arrays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34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Compactação dos Resultados de Interseções</a:t>
            </a:r>
            <a:endParaRPr lang="pt-PT" sz="1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59" y="1541603"/>
            <a:ext cx="52387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7</a:t>
            </a:r>
            <a:r>
              <a:rPr lang="pt-PT" sz="4000" dirty="0" smtClean="0"/>
              <a:t>. </a:t>
            </a:r>
            <a:r>
              <a:rPr lang="pt-PT" sz="3600" dirty="0" smtClean="0"/>
              <a:t>Testes de Interseção Finai</a:t>
            </a:r>
            <a:r>
              <a:rPr lang="pt-PT" sz="3600" dirty="0" smtClean="0"/>
              <a:t>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35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53149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65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Extra: Coordenadas Baricêntricas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36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Coordenadas Baricêntricas</a:t>
            </a:r>
            <a:endParaRPr lang="pt-PT" sz="1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07" y="1227438"/>
            <a:ext cx="4326255" cy="4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37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algoritmos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4756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38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algoritmos</a:t>
            </a:r>
            <a:endParaRPr lang="pt-PT" sz="1400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6" y="2360862"/>
            <a:ext cx="94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39</a:t>
            </a:fld>
            <a:endParaRPr lang="pt-PT" sz="240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523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N8 D3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698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Ray-Tracing Recursivo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Introduzido por Turner </a:t>
            </a:r>
            <a:r>
              <a:rPr lang="pt-PT" dirty="0" err="1" smtClean="0"/>
              <a:t>Whitted</a:t>
            </a:r>
            <a:r>
              <a:rPr lang="pt-PT" dirty="0" smtClean="0"/>
              <a:t> em 1979.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Segue o algoritmo original de Ray-Casting introduzido por </a:t>
            </a:r>
            <a:r>
              <a:rPr lang="pt-PT" dirty="0" err="1" smtClean="0"/>
              <a:t>Appel</a:t>
            </a:r>
            <a:r>
              <a:rPr lang="pt-PT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Caso os raios primários intersectem geometria podem gerar raios secundários: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Sombra </a:t>
            </a:r>
            <a:r>
              <a:rPr lang="pt-PT" dirty="0"/>
              <a:t>(</a:t>
            </a:r>
            <a:r>
              <a:rPr lang="pt-PT" dirty="0" err="1" smtClean="0"/>
              <a:t>Shadow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Reflecção (</a:t>
            </a:r>
            <a:r>
              <a:rPr lang="pt-PT" dirty="0" err="1" smtClean="0"/>
              <a:t>Reflection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Refração (</a:t>
            </a:r>
            <a:r>
              <a:rPr lang="pt-PT" dirty="0" err="1"/>
              <a:t>R</a:t>
            </a:r>
            <a:r>
              <a:rPr lang="pt-PT" dirty="0" err="1" smtClean="0"/>
              <a:t>efraction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093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40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N8 D4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0002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6667"/>
            <a:ext cx="6543675" cy="380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41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D2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6064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9048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42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D3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21780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6667"/>
            <a:ext cx="6543675" cy="380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43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D4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41022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44</a:t>
            </a:fld>
            <a:endParaRPr lang="pt-PT" sz="24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45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46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Office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47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5897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Cornell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48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287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</a:t>
            </a:r>
            <a:r>
              <a:rPr lang="pt-PT" sz="4000" dirty="0" err="1" smtClean="0"/>
              <a:t>Sponza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49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4043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Pontos positivos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Permitem efeitos complexos como reflexões, refrações e sombras de uma forma genérica.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Estes efeitos diferenciam o Ray-Tracing da Rasterização.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564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err="1" smtClean="0"/>
              <a:t>Videos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50</a:t>
            </a:fld>
            <a:endParaRPr lang="pt-PT" sz="2400"/>
          </a:p>
        </p:txBody>
      </p:sp>
      <p:pic>
        <p:nvPicPr>
          <p:cNvPr id="3" name="Off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935" y="1227438"/>
            <a:ext cx="5029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err="1" smtClean="0"/>
              <a:t>Videos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51</a:t>
            </a:fld>
            <a:endParaRPr lang="pt-PT" sz="2400"/>
          </a:p>
        </p:txBody>
      </p:sp>
      <p:pic>
        <p:nvPicPr>
          <p:cNvPr id="5" name="Corne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935" y="1227438"/>
            <a:ext cx="5029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Conclusões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Grande redução do número de intersecções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50% </a:t>
            </a:r>
            <a:r>
              <a:rPr lang="pt-PT" dirty="0" err="1" smtClean="0"/>
              <a:t>Shadow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 </a:t>
            </a:r>
            <a:r>
              <a:rPr lang="pt-PT" dirty="0"/>
              <a:t>(em média</a:t>
            </a:r>
            <a:r>
              <a:rPr lang="pt-PT" dirty="0" smtClean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25% </a:t>
            </a:r>
            <a:r>
              <a:rPr lang="pt-PT" dirty="0" err="1" smtClean="0"/>
              <a:t>Reflection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 (em média)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Algoritmo funciona com cenas dinâmicas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Algoritmo pode ser combinado com hierarquias de objetos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52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3821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Futuro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Explorar diferentes </a:t>
            </a:r>
            <a:r>
              <a:rPr lang="pt-PT" dirty="0" err="1" smtClean="0"/>
              <a:t>hashes</a:t>
            </a:r>
            <a:r>
              <a:rPr lang="pt-PT" dirty="0" smtClean="0"/>
              <a:t> para cada tipo de raio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Explorar diferentes volumes envolventes para objetos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Reduzir memória necessária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53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99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</a:t>
            </a:r>
            <a:r>
              <a:rPr lang="pt-PT" sz="1200" dirty="0"/>
              <a:t>]	D</a:t>
            </a:r>
            <a:r>
              <a:rPr lang="pt-PT" sz="1200" dirty="0"/>
              <a:t>. Roger, U. </a:t>
            </a:r>
            <a:r>
              <a:rPr lang="pt-PT" sz="1200" dirty="0" err="1"/>
              <a:t>Assarsson</a:t>
            </a:r>
            <a:r>
              <a:rPr lang="pt-PT" sz="1200" dirty="0"/>
              <a:t>, </a:t>
            </a:r>
            <a:r>
              <a:rPr lang="pt-PT" sz="1200" dirty="0" err="1"/>
              <a:t>and</a:t>
            </a:r>
            <a:r>
              <a:rPr lang="pt-PT" sz="1200" dirty="0"/>
              <a:t> N. </a:t>
            </a:r>
            <a:r>
              <a:rPr lang="pt-PT" sz="1200" dirty="0" err="1"/>
              <a:t>Holzschuch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Whitted</a:t>
            </a:r>
            <a:r>
              <a:rPr lang="pt-PT" sz="1200" dirty="0"/>
              <a:t> </a:t>
            </a:r>
            <a:r>
              <a:rPr lang="pt-PT" sz="1200" dirty="0" err="1"/>
              <a:t>Ray-tracing</a:t>
            </a:r>
            <a:r>
              <a:rPr lang="pt-PT" sz="1200" dirty="0"/>
              <a:t> for </a:t>
            </a:r>
            <a:r>
              <a:rPr lang="pt-PT" sz="1200" dirty="0" err="1"/>
              <a:t>Dynamic</a:t>
            </a:r>
            <a:r>
              <a:rPr lang="pt-PT" sz="1200" dirty="0"/>
              <a:t> </a:t>
            </a:r>
            <a:r>
              <a:rPr lang="pt-PT" sz="1200" dirty="0" err="1"/>
              <a:t>Scenes</a:t>
            </a:r>
            <a:r>
              <a:rPr lang="pt-PT" sz="1200" dirty="0"/>
              <a:t> </a:t>
            </a:r>
            <a:r>
              <a:rPr lang="pt-PT" sz="1200" dirty="0" err="1"/>
              <a:t>Using</a:t>
            </a:r>
            <a:r>
              <a:rPr lang="pt-PT" sz="1200" dirty="0"/>
              <a:t> a </a:t>
            </a:r>
            <a:r>
              <a:rPr lang="pt-PT" sz="1200" dirty="0" err="1"/>
              <a:t>Rayspace</a:t>
            </a:r>
            <a:r>
              <a:rPr lang="pt-PT" sz="1200" dirty="0"/>
              <a:t> </a:t>
            </a:r>
            <a:r>
              <a:rPr lang="pt-PT" sz="1200" dirty="0" err="1"/>
              <a:t>Hierarchy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GPU.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18th </a:t>
            </a:r>
            <a:r>
              <a:rPr lang="pt-PT" sz="1200" dirty="0" err="1"/>
              <a:t>Eurographics</a:t>
            </a:r>
            <a:r>
              <a:rPr lang="pt-PT" sz="1200" dirty="0"/>
              <a:t> 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Rendering</a:t>
            </a:r>
            <a:r>
              <a:rPr lang="pt-PT" sz="1200" dirty="0"/>
              <a:t> </a:t>
            </a:r>
            <a:r>
              <a:rPr lang="pt-PT" sz="1200" dirty="0" err="1"/>
              <a:t>Techniques</a:t>
            </a:r>
            <a:r>
              <a:rPr lang="pt-PT" sz="1200" dirty="0"/>
              <a:t>, EGSR ’07,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99–110</a:t>
            </a:r>
            <a:r>
              <a:rPr lang="pt-PT" sz="1200" dirty="0"/>
              <a:t>, Aire-la-</a:t>
            </a:r>
            <a:r>
              <a:rPr lang="pt-PT" sz="1200" dirty="0" err="1"/>
              <a:t>Ville</a:t>
            </a:r>
            <a:r>
              <a:rPr lang="pt-PT" sz="1200" dirty="0"/>
              <a:t>, </a:t>
            </a:r>
            <a:r>
              <a:rPr lang="pt-PT" sz="1200" dirty="0" err="1"/>
              <a:t>Switzerland</a:t>
            </a:r>
            <a:r>
              <a:rPr lang="pt-PT" sz="1200" dirty="0"/>
              <a:t>, </a:t>
            </a:r>
            <a:r>
              <a:rPr lang="pt-PT" sz="1200" dirty="0" err="1"/>
              <a:t>Switzerland</a:t>
            </a:r>
            <a:r>
              <a:rPr lang="pt-PT" sz="1200" dirty="0"/>
              <a:t>, 2007.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Eurographics</a:t>
            </a:r>
            <a:r>
              <a:rPr lang="pt-PT" sz="1200" dirty="0"/>
              <a:t> </a:t>
            </a:r>
            <a:r>
              <a:rPr lang="pt-PT" sz="1200" dirty="0" err="1"/>
              <a:t>Association</a:t>
            </a:r>
            <a:r>
              <a:rPr lang="pt-PT" sz="1200" dirty="0"/>
              <a:t>. </a:t>
            </a:r>
            <a:r>
              <a:rPr lang="pt-PT" sz="1200" dirty="0"/>
              <a:t>ISBN </a:t>
            </a:r>
            <a:r>
              <a:rPr lang="pt-PT" sz="1200" dirty="0"/>
              <a:t>978-3-905673-52-4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[2] </a:t>
            </a:r>
            <a:r>
              <a:rPr lang="pt-PT" sz="1200" dirty="0"/>
              <a:t>	K</a:t>
            </a:r>
            <a:r>
              <a:rPr lang="pt-PT" sz="1200" dirty="0"/>
              <a:t>. </a:t>
            </a:r>
            <a:r>
              <a:rPr lang="pt-PT" sz="1200" dirty="0" err="1"/>
              <a:t>Garanzha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C. </a:t>
            </a:r>
            <a:r>
              <a:rPr lang="pt-PT" sz="1200" dirty="0" err="1"/>
              <a:t>Loop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Fast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Sorting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Breadth-First</a:t>
            </a:r>
            <a:r>
              <a:rPr lang="pt-PT" sz="1200" dirty="0"/>
              <a:t> </a:t>
            </a:r>
            <a:r>
              <a:rPr lang="pt-PT" sz="1200" dirty="0" err="1"/>
              <a:t>Packet</a:t>
            </a:r>
            <a:r>
              <a:rPr lang="pt-PT" sz="1200" dirty="0"/>
              <a:t> </a:t>
            </a:r>
            <a:r>
              <a:rPr lang="pt-PT" sz="1200" dirty="0" err="1"/>
              <a:t>Traversal</a:t>
            </a:r>
            <a:r>
              <a:rPr lang="pt-PT" sz="1200" dirty="0"/>
              <a:t> for GPU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29(2), </a:t>
            </a:r>
            <a:r>
              <a:rPr lang="pt-PT" sz="1200" dirty="0" err="1"/>
              <a:t>May</a:t>
            </a:r>
            <a:r>
              <a:rPr lang="pt-PT" sz="1200" dirty="0"/>
              <a:t> 2010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[3] </a:t>
            </a:r>
            <a:r>
              <a:rPr lang="pt-PT" sz="1200" dirty="0"/>
              <a:t>	T</a:t>
            </a:r>
            <a:r>
              <a:rPr lang="pt-PT" sz="1200" dirty="0"/>
              <a:t>. </a:t>
            </a:r>
            <a:r>
              <a:rPr lang="pt-PT" sz="1200" dirty="0" err="1"/>
              <a:t>Whitted</a:t>
            </a:r>
            <a:r>
              <a:rPr lang="pt-PT" sz="1200" dirty="0"/>
              <a:t>. </a:t>
            </a:r>
            <a:r>
              <a:rPr lang="pt-PT" sz="1200" dirty="0" err="1"/>
              <a:t>An</a:t>
            </a:r>
            <a:r>
              <a:rPr lang="pt-PT" sz="1200" dirty="0"/>
              <a:t> </a:t>
            </a:r>
            <a:r>
              <a:rPr lang="pt-PT" sz="1200" dirty="0" err="1"/>
              <a:t>Improved</a:t>
            </a:r>
            <a:r>
              <a:rPr lang="pt-PT" sz="1200" dirty="0"/>
              <a:t> </a:t>
            </a:r>
            <a:r>
              <a:rPr lang="pt-PT" sz="1200" dirty="0" err="1"/>
              <a:t>Illumination</a:t>
            </a:r>
            <a:r>
              <a:rPr lang="pt-PT" sz="1200" dirty="0"/>
              <a:t> </a:t>
            </a:r>
            <a:r>
              <a:rPr lang="pt-PT" sz="1200" dirty="0" err="1"/>
              <a:t>Model</a:t>
            </a:r>
            <a:r>
              <a:rPr lang="pt-PT" sz="1200" dirty="0"/>
              <a:t> for </a:t>
            </a:r>
            <a:r>
              <a:rPr lang="pt-PT" sz="1200" dirty="0" err="1"/>
              <a:t>Shaded</a:t>
            </a:r>
            <a:r>
              <a:rPr lang="pt-PT" sz="1200" dirty="0"/>
              <a:t> Display.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Commun</a:t>
            </a:r>
            <a:r>
              <a:rPr lang="pt-PT" sz="1200" dirty="0"/>
              <a:t>. ACM, 23(6):</a:t>
            </a:r>
            <a:r>
              <a:rPr lang="pt-PT" sz="1200" dirty="0"/>
              <a:t>343–349, </a:t>
            </a:r>
            <a:r>
              <a:rPr lang="pt-PT" sz="1200" dirty="0" err="1"/>
              <a:t>Jun</a:t>
            </a:r>
            <a:r>
              <a:rPr lang="pt-PT" sz="1200" dirty="0"/>
              <a:t> </a:t>
            </a:r>
            <a:r>
              <a:rPr lang="pt-PT" sz="1200" dirty="0"/>
              <a:t>1980. </a:t>
            </a:r>
            <a:r>
              <a:rPr lang="pt-PT" sz="1200" dirty="0"/>
              <a:t>ISSN 0001-0782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[4] </a:t>
            </a:r>
            <a:r>
              <a:rPr lang="pt-PT" sz="1200" dirty="0"/>
              <a:t>	T</a:t>
            </a:r>
            <a:r>
              <a:rPr lang="pt-PT" sz="1200" dirty="0"/>
              <a:t>. </a:t>
            </a:r>
            <a:r>
              <a:rPr lang="pt-PT" sz="1200" dirty="0" err="1"/>
              <a:t>Ritschel</a:t>
            </a:r>
            <a:r>
              <a:rPr lang="pt-PT" sz="1200" dirty="0"/>
              <a:t>, C. </a:t>
            </a:r>
            <a:r>
              <a:rPr lang="pt-PT" sz="1200" dirty="0" err="1"/>
              <a:t>Dachsbacher</a:t>
            </a:r>
            <a:r>
              <a:rPr lang="pt-PT" sz="1200" dirty="0"/>
              <a:t>, T. </a:t>
            </a:r>
            <a:r>
              <a:rPr lang="pt-PT" sz="1200" dirty="0" err="1"/>
              <a:t>Grosch</a:t>
            </a:r>
            <a:r>
              <a:rPr lang="pt-PT" sz="1200" dirty="0"/>
              <a:t>, </a:t>
            </a:r>
            <a:r>
              <a:rPr lang="pt-PT" sz="1200" dirty="0" err="1"/>
              <a:t>and</a:t>
            </a:r>
            <a:r>
              <a:rPr lang="pt-PT" sz="1200" dirty="0"/>
              <a:t> J. </a:t>
            </a:r>
            <a:r>
              <a:rPr lang="pt-PT" sz="1200" dirty="0" err="1"/>
              <a:t>Kautz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State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Art</a:t>
            </a:r>
            <a:r>
              <a:rPr lang="pt-PT" sz="1200" dirty="0"/>
              <a:t> in </a:t>
            </a:r>
            <a:r>
              <a:rPr lang="pt-PT" sz="1200" dirty="0" err="1"/>
              <a:t>Interactive</a:t>
            </a:r>
            <a:r>
              <a:rPr lang="pt-PT" sz="1200" dirty="0"/>
              <a:t> </a:t>
            </a:r>
            <a:r>
              <a:rPr lang="pt-PT" sz="1200" dirty="0"/>
              <a:t>Global </a:t>
            </a:r>
            <a:r>
              <a:rPr lang="pt-PT" sz="1200" dirty="0" err="1"/>
              <a:t>Illumination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volume 31, </a:t>
            </a:r>
            <a:r>
              <a:rPr lang="pt-PT" sz="1200" dirty="0" err="1"/>
              <a:t>pages</a:t>
            </a:r>
            <a:r>
              <a:rPr lang="pt-PT" sz="1200" dirty="0"/>
              <a:t> 160–188. </a:t>
            </a:r>
            <a:r>
              <a:rPr lang="pt-PT" sz="1200" dirty="0" err="1"/>
              <a:t>Wiley</a:t>
            </a:r>
            <a:r>
              <a:rPr lang="pt-PT" sz="1200" dirty="0"/>
              <a:t> Online </a:t>
            </a:r>
            <a:r>
              <a:rPr lang="pt-PT" sz="1200" dirty="0" err="1"/>
              <a:t>Library</a:t>
            </a:r>
            <a:r>
              <a:rPr lang="pt-PT" sz="1200" dirty="0"/>
              <a:t>, 2012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[5] </a:t>
            </a:r>
            <a:r>
              <a:rPr lang="pt-PT" sz="1200" dirty="0"/>
              <a:t>	A</a:t>
            </a:r>
            <a:r>
              <a:rPr lang="pt-PT" sz="1200" dirty="0"/>
              <a:t>. </a:t>
            </a:r>
            <a:r>
              <a:rPr lang="pt-PT" sz="1200" dirty="0" err="1"/>
              <a:t>Appel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Some </a:t>
            </a:r>
            <a:r>
              <a:rPr lang="pt-PT" sz="1200" dirty="0" err="1"/>
              <a:t>Techniques</a:t>
            </a:r>
            <a:r>
              <a:rPr lang="pt-PT" sz="1200" dirty="0"/>
              <a:t> for </a:t>
            </a:r>
            <a:r>
              <a:rPr lang="pt-PT" sz="1200" dirty="0" err="1"/>
              <a:t>Shading</a:t>
            </a:r>
            <a:r>
              <a:rPr lang="pt-PT" sz="1200" dirty="0"/>
              <a:t> </a:t>
            </a:r>
            <a:r>
              <a:rPr lang="pt-PT" sz="1200" dirty="0" err="1"/>
              <a:t>Machine</a:t>
            </a:r>
            <a:r>
              <a:rPr lang="pt-PT" sz="1200" dirty="0"/>
              <a:t> </a:t>
            </a:r>
            <a:r>
              <a:rPr lang="pt-PT" sz="1200" dirty="0" err="1"/>
              <a:t>Renderings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Solids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April</a:t>
            </a:r>
            <a:r>
              <a:rPr lang="pt-PT" sz="1200" dirty="0"/>
              <a:t> </a:t>
            </a:r>
            <a:r>
              <a:rPr lang="pt-PT" sz="1200" dirty="0"/>
              <a:t>30–</a:t>
            </a:r>
            <a:r>
              <a:rPr lang="pt-PT" sz="1200" dirty="0" err="1"/>
              <a:t>May</a:t>
            </a:r>
            <a:r>
              <a:rPr lang="pt-PT" sz="1200" dirty="0"/>
              <a:t> </a:t>
            </a:r>
            <a:r>
              <a:rPr lang="pt-PT" sz="1200" dirty="0"/>
              <a:t>2, 1968, Spring </a:t>
            </a:r>
            <a:r>
              <a:rPr lang="pt-PT" sz="1200" dirty="0" err="1"/>
              <a:t>Joint</a:t>
            </a:r>
            <a:r>
              <a:rPr lang="pt-PT" sz="1200" dirty="0"/>
              <a:t> </a:t>
            </a:r>
            <a:r>
              <a:rPr lang="pt-PT" sz="1200" dirty="0" err="1"/>
              <a:t>Computer</a:t>
            </a:r>
            <a:r>
              <a:rPr lang="pt-PT" sz="1200" dirty="0"/>
              <a:t> Conference, AFIPS ’68 (Spring),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r>
              <a:rPr lang="pt-PT" sz="1200" dirty="0" smtClean="0"/>
              <a:t>	37–45</a:t>
            </a:r>
            <a:r>
              <a:rPr lang="pt-PT" sz="1200" dirty="0"/>
              <a:t>, </a:t>
            </a:r>
            <a:r>
              <a:rPr lang="pt-PT" sz="1200" dirty="0" smtClean="0"/>
              <a:t>New </a:t>
            </a:r>
            <a:r>
              <a:rPr lang="pt-PT" sz="1200" dirty="0"/>
              <a:t>York, NY</a:t>
            </a:r>
            <a:r>
              <a:rPr lang="pt-PT" sz="1200" dirty="0"/>
              <a:t>, USA, 1968. </a:t>
            </a:r>
            <a:r>
              <a:rPr lang="pt-PT" sz="1200" dirty="0"/>
              <a:t>ACM</a:t>
            </a:r>
            <a:r>
              <a:rPr lang="pt-PT" sz="1200" dirty="0"/>
              <a:t>.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54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4553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[6] </a:t>
            </a:r>
            <a:r>
              <a:rPr lang="pt-PT" sz="1200" dirty="0" smtClean="0"/>
              <a:t>	J</a:t>
            </a:r>
            <a:r>
              <a:rPr lang="pt-PT" sz="1200" dirty="0"/>
              <a:t>. Arvo </a:t>
            </a:r>
            <a:r>
              <a:rPr lang="pt-PT" sz="1200" dirty="0" err="1"/>
              <a:t>and</a:t>
            </a:r>
            <a:r>
              <a:rPr lang="pt-PT" sz="1200" dirty="0"/>
              <a:t> D. </a:t>
            </a:r>
            <a:r>
              <a:rPr lang="pt-PT" sz="1200" dirty="0" err="1"/>
              <a:t>Kirk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Fast</a:t>
            </a:r>
            <a:r>
              <a:rPr lang="pt-PT" sz="1200" dirty="0" smtClean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Classification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SIGGRAPH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, </a:t>
            </a:r>
            <a:r>
              <a:rPr lang="pt-PT" sz="1200" dirty="0" smtClean="0"/>
              <a:t>21 (4</a:t>
            </a:r>
            <a:r>
              <a:rPr lang="pt-PT" sz="1200" dirty="0"/>
              <a:t>):55–64, </a:t>
            </a:r>
            <a:r>
              <a:rPr lang="pt-PT" sz="1200" dirty="0" err="1"/>
              <a:t>Aug</a:t>
            </a:r>
            <a:r>
              <a:rPr lang="pt-PT" sz="1200" dirty="0"/>
              <a:t> 1987. ISSN 0097-8930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[7] </a:t>
            </a:r>
            <a:r>
              <a:rPr lang="pt-PT" sz="1200" dirty="0" smtClean="0"/>
              <a:t>	T</a:t>
            </a:r>
            <a:r>
              <a:rPr lang="pt-PT" sz="1200" dirty="0"/>
              <a:t>. </a:t>
            </a:r>
            <a:r>
              <a:rPr lang="pt-PT" sz="1200" dirty="0" err="1"/>
              <a:t>Aila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T. </a:t>
            </a:r>
            <a:r>
              <a:rPr lang="pt-PT" sz="1200" dirty="0" err="1"/>
              <a:t>Karras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Architecture</a:t>
            </a:r>
            <a:r>
              <a:rPr lang="pt-PT" sz="1200" dirty="0" smtClean="0"/>
              <a:t> </a:t>
            </a:r>
            <a:r>
              <a:rPr lang="pt-PT" sz="1200" dirty="0" err="1"/>
              <a:t>Considerations</a:t>
            </a:r>
            <a:r>
              <a:rPr lang="pt-PT" sz="1200" dirty="0"/>
              <a:t> for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Incoherent</a:t>
            </a:r>
            <a:r>
              <a:rPr lang="pt-PT" sz="1200" dirty="0"/>
              <a:t> </a:t>
            </a:r>
            <a:r>
              <a:rPr lang="pt-PT" sz="1200" dirty="0" err="1"/>
              <a:t>Rays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/>
              <a:t> </a:t>
            </a:r>
            <a:r>
              <a:rPr lang="pt-PT" sz="1200" dirty="0" err="1" smtClean="0"/>
              <a:t>the</a:t>
            </a:r>
            <a:r>
              <a:rPr lang="pt-PT" sz="1200" dirty="0" smtClean="0"/>
              <a:t> </a:t>
            </a:r>
            <a:r>
              <a:rPr lang="pt-PT" sz="1200" dirty="0"/>
              <a:t>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High</a:t>
            </a:r>
            <a:r>
              <a:rPr lang="pt-PT" sz="1200" dirty="0"/>
              <a:t> Performance </a:t>
            </a:r>
            <a:r>
              <a:rPr lang="pt-PT" sz="1200" dirty="0" err="1"/>
              <a:t>Graphics</a:t>
            </a:r>
            <a:r>
              <a:rPr lang="pt-PT" sz="1200" dirty="0"/>
              <a:t>, </a:t>
            </a:r>
            <a:r>
              <a:rPr lang="pt-PT" sz="1200" dirty="0" err="1"/>
              <a:t>pages</a:t>
            </a:r>
            <a:r>
              <a:rPr lang="pt-PT" sz="1200" dirty="0"/>
              <a:t> 113–122. </a:t>
            </a:r>
            <a:r>
              <a:rPr lang="pt-PT" sz="1200" dirty="0" err="1"/>
              <a:t>Eurographics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Association</a:t>
            </a:r>
            <a:r>
              <a:rPr lang="pt-PT" sz="1200" dirty="0"/>
              <a:t>, 2010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[8] </a:t>
            </a:r>
            <a:r>
              <a:rPr lang="pt-PT" sz="1200" dirty="0" smtClean="0"/>
              <a:t>	G</a:t>
            </a:r>
            <a:r>
              <a:rPr lang="pt-PT" sz="1200" dirty="0"/>
              <a:t>. </a:t>
            </a:r>
            <a:r>
              <a:rPr lang="pt-PT" sz="1200" dirty="0" err="1"/>
              <a:t>Simiakakis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A. M. </a:t>
            </a:r>
            <a:r>
              <a:rPr lang="pt-PT" sz="1200" dirty="0" err="1"/>
              <a:t>Day</a:t>
            </a:r>
            <a:r>
              <a:rPr lang="pt-PT" sz="1200" dirty="0"/>
              <a:t>. </a:t>
            </a:r>
            <a:r>
              <a:rPr lang="pt-PT" sz="1200" dirty="0" err="1"/>
              <a:t>Five</a:t>
            </a:r>
            <a:r>
              <a:rPr lang="pt-PT" sz="1200" dirty="0"/>
              <a:t>-dimensional </a:t>
            </a:r>
            <a:r>
              <a:rPr lang="pt-PT" sz="1200" dirty="0" err="1"/>
              <a:t>adaptive</a:t>
            </a:r>
            <a:r>
              <a:rPr lang="pt-PT" sz="1200" dirty="0"/>
              <a:t> </a:t>
            </a:r>
            <a:r>
              <a:rPr lang="pt-PT" sz="1200" dirty="0" err="1"/>
              <a:t>subdivision</a:t>
            </a:r>
            <a:r>
              <a:rPr lang="pt-PT" sz="1200" dirty="0"/>
              <a:t> for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Computer</a:t>
            </a:r>
            <a:r>
              <a:rPr lang="pt-PT" sz="1200" dirty="0" smtClean="0"/>
              <a:t> </a:t>
            </a:r>
            <a:r>
              <a:rPr lang="pt-PT" sz="1200" dirty="0" err="1" smtClean="0"/>
              <a:t>Graphics</a:t>
            </a:r>
            <a:r>
              <a:rPr lang="pt-PT" sz="1200" dirty="0" smtClean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13(2):133–140, 1994. ISSN 1467-8659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[9] </a:t>
            </a:r>
            <a:r>
              <a:rPr lang="pt-PT" sz="1200" dirty="0" smtClean="0"/>
              <a:t>	M</a:t>
            </a:r>
            <a:r>
              <a:rPr lang="pt-PT" sz="1200" dirty="0"/>
              <a:t>. </a:t>
            </a:r>
            <a:r>
              <a:rPr lang="pt-PT" sz="1200" dirty="0" err="1"/>
              <a:t>Pharr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R. Fernando.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GPU </a:t>
            </a:r>
            <a:r>
              <a:rPr lang="pt-PT" sz="1200" dirty="0" err="1"/>
              <a:t>Gems</a:t>
            </a:r>
            <a:r>
              <a:rPr lang="pt-PT" sz="1200" dirty="0"/>
              <a:t> 2: </a:t>
            </a:r>
            <a:r>
              <a:rPr lang="pt-PT" sz="1200" dirty="0" err="1"/>
              <a:t>Programming</a:t>
            </a:r>
            <a:r>
              <a:rPr lang="pt-PT" sz="1200" dirty="0"/>
              <a:t> </a:t>
            </a:r>
            <a:r>
              <a:rPr lang="pt-PT" sz="1200" dirty="0" err="1"/>
              <a:t>Techniques</a:t>
            </a:r>
            <a:r>
              <a:rPr lang="pt-PT" sz="1200" dirty="0"/>
              <a:t> for </a:t>
            </a:r>
            <a:r>
              <a:rPr lang="pt-PT" sz="1200" dirty="0" err="1"/>
              <a:t>High</a:t>
            </a:r>
            <a:r>
              <a:rPr lang="pt-PT" sz="1200" dirty="0"/>
              <a:t>-Performance </a:t>
            </a:r>
            <a:r>
              <a:rPr lang="pt-PT" sz="1200" dirty="0" err="1" smtClean="0"/>
              <a:t>Graphics</a:t>
            </a:r>
            <a:r>
              <a:rPr lang="pt-PT" sz="1200" dirty="0"/>
              <a:t> </a:t>
            </a:r>
            <a:r>
              <a:rPr lang="pt-PT" sz="1200" dirty="0" err="1" smtClean="0"/>
              <a:t>and</a:t>
            </a:r>
            <a:r>
              <a:rPr lang="pt-PT" sz="1200" dirty="0" smtClean="0"/>
              <a:t> </a:t>
            </a:r>
            <a:r>
              <a:rPr lang="pt-PT" sz="1200" dirty="0"/>
              <a:t>General-</a:t>
            </a:r>
            <a:r>
              <a:rPr lang="pt-PT" sz="1200" dirty="0" err="1"/>
              <a:t>Purpose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Computation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GPU </a:t>
            </a:r>
            <a:r>
              <a:rPr lang="pt-PT" sz="1200" dirty="0" err="1"/>
              <a:t>Gems</a:t>
            </a:r>
            <a:r>
              <a:rPr lang="pt-PT" sz="1200" dirty="0"/>
              <a:t>. </a:t>
            </a:r>
            <a:r>
              <a:rPr lang="pt-PT" sz="1200" dirty="0" err="1"/>
              <a:t>Addison</a:t>
            </a:r>
            <a:r>
              <a:rPr lang="pt-PT" sz="1200" dirty="0"/>
              <a:t>-Wesley Professional, 2005. </a:t>
            </a:r>
            <a:r>
              <a:rPr lang="pt-PT" sz="1200" dirty="0" smtClean="0"/>
              <a:t>ISBN 0321335597.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[10] </a:t>
            </a:r>
            <a:r>
              <a:rPr lang="pt-PT" sz="1200" dirty="0" smtClean="0"/>
              <a:t>	B</a:t>
            </a:r>
            <a:r>
              <a:rPr lang="pt-PT" sz="1200" dirty="0"/>
              <a:t>. </a:t>
            </a:r>
            <a:r>
              <a:rPr lang="pt-PT" sz="1200" dirty="0" err="1" smtClean="0"/>
              <a:t>Gartner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Fast</a:t>
            </a:r>
            <a:r>
              <a:rPr lang="pt-PT" sz="1200" dirty="0" smtClean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Robust</a:t>
            </a:r>
            <a:r>
              <a:rPr lang="pt-PT" sz="1200" dirty="0"/>
              <a:t> </a:t>
            </a:r>
            <a:r>
              <a:rPr lang="pt-PT" sz="1200" dirty="0" err="1"/>
              <a:t>Smallest</a:t>
            </a:r>
            <a:r>
              <a:rPr lang="pt-PT" sz="1200" dirty="0"/>
              <a:t> </a:t>
            </a:r>
            <a:r>
              <a:rPr lang="pt-PT" sz="1200" dirty="0" err="1"/>
              <a:t>Enclosing</a:t>
            </a:r>
            <a:r>
              <a:rPr lang="pt-PT" sz="1200" dirty="0"/>
              <a:t> </a:t>
            </a:r>
            <a:r>
              <a:rPr lang="pt-PT" sz="1200" dirty="0" err="1"/>
              <a:t>Balls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7th </a:t>
            </a:r>
            <a:r>
              <a:rPr lang="pt-PT" sz="1200" dirty="0" err="1"/>
              <a:t>Annual</a:t>
            </a:r>
            <a:r>
              <a:rPr lang="pt-PT" sz="1200" dirty="0"/>
              <a:t> </a:t>
            </a:r>
            <a:r>
              <a:rPr lang="pt-PT" sz="1200" dirty="0" err="1" smtClean="0"/>
              <a:t>European</a:t>
            </a:r>
            <a:r>
              <a:rPr lang="pt-PT" sz="1200" dirty="0"/>
              <a:t> </a:t>
            </a:r>
            <a:r>
              <a:rPr lang="pt-PT" sz="1200" dirty="0" err="1" smtClean="0"/>
              <a:t>Symposium</a:t>
            </a:r>
            <a:r>
              <a:rPr lang="pt-PT" sz="1200" dirty="0" smtClean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Algorithms</a:t>
            </a:r>
            <a:r>
              <a:rPr lang="pt-PT" sz="1200" dirty="0"/>
              <a:t>, ESA ’99, </a:t>
            </a:r>
            <a:r>
              <a:rPr lang="pt-PT" sz="1200" dirty="0" err="1"/>
              <a:t>pages</a:t>
            </a:r>
            <a:r>
              <a:rPr lang="pt-PT" sz="1200" dirty="0"/>
              <a:t> 325–338, London, </a:t>
            </a:r>
            <a:r>
              <a:rPr lang="pt-PT" sz="1200" dirty="0" smtClean="0"/>
              <a:t>	UK</a:t>
            </a:r>
            <a:r>
              <a:rPr lang="pt-PT" sz="1200" dirty="0"/>
              <a:t>, UK, </a:t>
            </a:r>
            <a:r>
              <a:rPr lang="pt-PT" sz="1200" dirty="0" smtClean="0"/>
              <a:t>1999</a:t>
            </a:r>
            <a:r>
              <a:rPr lang="pt-PT" sz="1200" dirty="0"/>
              <a:t>. </a:t>
            </a:r>
            <a:r>
              <a:rPr lang="pt-PT" sz="1200" dirty="0" smtClean="0"/>
              <a:t>Springer-</a:t>
            </a:r>
            <a:r>
              <a:rPr lang="pt-PT" sz="1200" dirty="0" err="1" smtClean="0"/>
              <a:t>Verlag</a:t>
            </a:r>
            <a:r>
              <a:rPr lang="pt-PT" sz="1200" dirty="0" smtClean="0"/>
              <a:t>. ISBN 3-540-66251-0.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55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3230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[11] </a:t>
            </a:r>
            <a:r>
              <a:rPr lang="pt-PT" sz="1200" dirty="0" smtClean="0"/>
              <a:t>	A</a:t>
            </a:r>
            <a:r>
              <a:rPr lang="pt-PT" sz="1200" dirty="0"/>
              <a:t>. W. </a:t>
            </a:r>
            <a:r>
              <a:rPr lang="pt-PT" sz="1200" dirty="0" err="1"/>
              <a:t>Paeth</a:t>
            </a:r>
            <a:r>
              <a:rPr lang="pt-PT" sz="1200" dirty="0"/>
              <a:t>, editor.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Graphics</a:t>
            </a:r>
            <a:r>
              <a:rPr lang="pt-PT" sz="1200" dirty="0" smtClean="0"/>
              <a:t> </a:t>
            </a:r>
            <a:r>
              <a:rPr lang="pt-PT" sz="1200" dirty="0" err="1"/>
              <a:t>Gems</a:t>
            </a:r>
            <a:r>
              <a:rPr lang="pt-PT" sz="1200" dirty="0"/>
              <a:t> V.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Academic</a:t>
            </a:r>
            <a:r>
              <a:rPr lang="pt-PT" sz="1200" dirty="0" smtClean="0"/>
              <a:t> </a:t>
            </a:r>
            <a:r>
              <a:rPr lang="pt-PT" sz="1200" dirty="0" err="1"/>
              <a:t>Press</a:t>
            </a:r>
            <a:r>
              <a:rPr lang="pt-PT" sz="1200" dirty="0"/>
              <a:t>, </a:t>
            </a:r>
            <a:r>
              <a:rPr lang="pt-PT" sz="1200" dirty="0" err="1"/>
              <a:t>Inc</a:t>
            </a:r>
            <a:r>
              <a:rPr lang="pt-PT" sz="1200" dirty="0"/>
              <a:t>., 1995. ISBN </a:t>
            </a:r>
            <a:r>
              <a:rPr lang="pt-PT" sz="1200" dirty="0" smtClean="0"/>
              <a:t>012543457X. 55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[12] </a:t>
            </a:r>
            <a:r>
              <a:rPr lang="pt-PT" sz="1200" dirty="0" smtClean="0"/>
              <a:t>	D</a:t>
            </a:r>
            <a:r>
              <a:rPr lang="pt-PT" sz="1200" dirty="0"/>
              <a:t>. Merrill </a:t>
            </a:r>
            <a:r>
              <a:rPr lang="pt-PT" sz="1200" dirty="0" err="1"/>
              <a:t>and</a:t>
            </a:r>
            <a:r>
              <a:rPr lang="pt-PT" sz="1200" dirty="0"/>
              <a:t> A. </a:t>
            </a:r>
            <a:r>
              <a:rPr lang="pt-PT" sz="1200" dirty="0" err="1"/>
              <a:t>Grimshaw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 smtClean="0"/>
              <a:t>	</a:t>
            </a:r>
            <a:r>
              <a:rPr lang="pt-PT" sz="1200" dirty="0" err="1" smtClean="0"/>
              <a:t>Parallel</a:t>
            </a:r>
            <a:r>
              <a:rPr lang="pt-PT" sz="1200" dirty="0" smtClean="0"/>
              <a:t> </a:t>
            </a:r>
            <a:r>
              <a:rPr lang="pt-PT" sz="1200" dirty="0"/>
              <a:t>Scan for </a:t>
            </a:r>
            <a:r>
              <a:rPr lang="pt-PT" sz="1200" dirty="0" err="1"/>
              <a:t>Stream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Technical</a:t>
            </a:r>
            <a:r>
              <a:rPr lang="pt-PT" sz="1200" dirty="0" smtClean="0"/>
              <a:t> </a:t>
            </a:r>
            <a:r>
              <a:rPr lang="pt-PT" sz="1200" dirty="0" err="1"/>
              <a:t>report</a:t>
            </a:r>
            <a:r>
              <a:rPr lang="pt-PT" sz="1200" dirty="0"/>
              <a:t>, </a:t>
            </a:r>
            <a:r>
              <a:rPr lang="pt-PT" sz="1200" dirty="0" err="1"/>
              <a:t>University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/>
              <a:t> </a:t>
            </a:r>
            <a:r>
              <a:rPr lang="pt-PT" sz="1200" dirty="0" err="1" smtClean="0"/>
              <a:t>Virginia</a:t>
            </a:r>
            <a:r>
              <a:rPr lang="pt-PT" sz="1200" dirty="0"/>
              <a:t>, </a:t>
            </a:r>
            <a:r>
              <a:rPr lang="pt-PT" sz="1200" dirty="0" err="1"/>
              <a:t>Department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Science</a:t>
            </a:r>
            <a:r>
              <a:rPr lang="pt-PT" sz="1200" dirty="0"/>
              <a:t>, 2009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[13] </a:t>
            </a:r>
            <a:r>
              <a:rPr lang="pt-PT" sz="1200" dirty="0" smtClean="0"/>
              <a:t>	D</a:t>
            </a:r>
            <a:r>
              <a:rPr lang="pt-PT" sz="1200" dirty="0"/>
              <a:t>. G. Merrill </a:t>
            </a:r>
            <a:r>
              <a:rPr lang="pt-PT" sz="1200" dirty="0" err="1"/>
              <a:t>and</a:t>
            </a:r>
            <a:r>
              <a:rPr lang="pt-PT" sz="1200" dirty="0"/>
              <a:t> A. S. </a:t>
            </a:r>
            <a:r>
              <a:rPr lang="pt-PT" sz="1200" dirty="0" err="1"/>
              <a:t>Grimshaw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Revisiting</a:t>
            </a:r>
            <a:r>
              <a:rPr lang="pt-PT" sz="1200" dirty="0" smtClean="0"/>
              <a:t> </a:t>
            </a:r>
            <a:r>
              <a:rPr lang="pt-PT" sz="1200" dirty="0" err="1"/>
              <a:t>Sorting</a:t>
            </a:r>
            <a:r>
              <a:rPr lang="pt-PT" sz="1200" dirty="0"/>
              <a:t> for GPGPU </a:t>
            </a:r>
            <a:r>
              <a:rPr lang="pt-PT" sz="1200" dirty="0" err="1"/>
              <a:t>Stream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 smtClean="0"/>
              <a:t>Proceedings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 smtClean="0"/>
              <a:t> </a:t>
            </a:r>
            <a:r>
              <a:rPr lang="pt-PT" sz="1200" dirty="0" err="1"/>
              <a:t>the</a:t>
            </a:r>
            <a:r>
              <a:rPr lang="pt-PT" sz="1200" dirty="0"/>
              <a:t> 19th </a:t>
            </a:r>
            <a:r>
              <a:rPr lang="pt-PT" sz="1200" dirty="0" err="1"/>
              <a:t>International</a:t>
            </a:r>
            <a:r>
              <a:rPr lang="pt-PT" sz="1200" dirty="0"/>
              <a:t> 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Parallel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Compilation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Techniques</a:t>
            </a:r>
            <a:r>
              <a:rPr lang="pt-PT" sz="1200" dirty="0" smtClean="0"/>
              <a:t>, PACT </a:t>
            </a:r>
            <a:r>
              <a:rPr lang="pt-PT" sz="1200" dirty="0"/>
              <a:t>’10, </a:t>
            </a:r>
            <a:r>
              <a:rPr lang="pt-PT" sz="1200" dirty="0" err="1"/>
              <a:t>pages</a:t>
            </a:r>
            <a:r>
              <a:rPr lang="pt-PT" sz="1200" dirty="0"/>
              <a:t> 545–546, New York, NY, USA, 2010. ACM. ISBN 978-1-4503-0178-7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[14] </a:t>
            </a:r>
            <a:r>
              <a:rPr lang="pt-PT" sz="1200" dirty="0" smtClean="0"/>
              <a:t>	L</a:t>
            </a:r>
            <a:r>
              <a:rPr lang="pt-PT" sz="1200" dirty="0"/>
              <a:t>. </a:t>
            </a:r>
            <a:r>
              <a:rPr lang="pt-PT" sz="1200" dirty="0" err="1" smtClean="0"/>
              <a:t>Szécsi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The</a:t>
            </a:r>
            <a:r>
              <a:rPr lang="pt-PT" sz="1200" dirty="0" smtClean="0"/>
              <a:t> </a:t>
            </a:r>
            <a:r>
              <a:rPr lang="pt-PT" sz="1200" dirty="0" err="1"/>
              <a:t>Hierarchical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Engine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/>
              <a:t>WSCG </a:t>
            </a:r>
            <a:r>
              <a:rPr lang="pt-PT" sz="1200" dirty="0" err="1"/>
              <a:t>Full</a:t>
            </a:r>
            <a:r>
              <a:rPr lang="pt-PT" sz="1200" dirty="0"/>
              <a:t> </a:t>
            </a:r>
            <a:r>
              <a:rPr lang="pt-PT" sz="1200" dirty="0" err="1"/>
              <a:t>Papers</a:t>
            </a:r>
            <a:r>
              <a:rPr lang="pt-PT" sz="1200" dirty="0"/>
              <a:t> </a:t>
            </a:r>
            <a:r>
              <a:rPr lang="pt-PT" sz="1200" dirty="0" err="1"/>
              <a:t>Proceedings</a:t>
            </a:r>
            <a:r>
              <a:rPr lang="pt-PT" sz="1200" dirty="0"/>
              <a:t>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r>
              <a:rPr lang="pt-PT" sz="1200" dirty="0" smtClean="0"/>
              <a:t>249–256. </a:t>
            </a:r>
            <a:r>
              <a:rPr lang="pt-PT" sz="1200" dirty="0" err="1" smtClean="0"/>
              <a:t>Václav</a:t>
            </a:r>
            <a:r>
              <a:rPr lang="pt-PT" sz="1200" dirty="0" smtClean="0"/>
              <a:t> </a:t>
            </a:r>
            <a:r>
              <a:rPr lang="pt-PT" sz="1200" dirty="0" err="1"/>
              <a:t>Skala</a:t>
            </a:r>
            <a:r>
              <a:rPr lang="pt-PT" sz="1200" dirty="0"/>
              <a:t>-UNION </a:t>
            </a:r>
            <a:r>
              <a:rPr lang="pt-PT" sz="1200" dirty="0" err="1"/>
              <a:t>Agency</a:t>
            </a:r>
            <a:r>
              <a:rPr lang="pt-PT" sz="1200" dirty="0"/>
              <a:t>, 2006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[15] </a:t>
            </a:r>
            <a:r>
              <a:rPr lang="pt-PT" sz="1200" dirty="0" smtClean="0"/>
              <a:t>	C</a:t>
            </a:r>
            <a:r>
              <a:rPr lang="pt-PT" sz="1200" dirty="0"/>
              <a:t>. </a:t>
            </a:r>
            <a:r>
              <a:rPr lang="pt-PT" sz="1200" dirty="0" err="1"/>
              <a:t>Ericson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Real-Time </a:t>
            </a:r>
            <a:r>
              <a:rPr lang="pt-PT" sz="1200" dirty="0" err="1"/>
              <a:t>Collision</a:t>
            </a:r>
            <a:r>
              <a:rPr lang="pt-PT" sz="1200" dirty="0"/>
              <a:t> </a:t>
            </a:r>
            <a:r>
              <a:rPr lang="pt-PT" sz="1200" dirty="0" err="1"/>
              <a:t>Detection</a:t>
            </a:r>
            <a:r>
              <a:rPr lang="pt-PT" sz="1200" dirty="0"/>
              <a:t>. Series in </a:t>
            </a:r>
            <a:r>
              <a:rPr lang="pt-PT" sz="1200" dirty="0" err="1"/>
              <a:t>Interactive</a:t>
            </a:r>
            <a:r>
              <a:rPr lang="pt-PT" sz="1200" dirty="0"/>
              <a:t> 3-D </a:t>
            </a:r>
            <a:r>
              <a:rPr lang="pt-PT" sz="1200" dirty="0" err="1"/>
              <a:t>Technology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Morgan </a:t>
            </a:r>
            <a:r>
              <a:rPr lang="pt-PT" sz="1200" dirty="0" err="1" smtClean="0"/>
              <a:t>Kaufmann</a:t>
            </a:r>
            <a:r>
              <a:rPr lang="pt-PT" sz="1200" dirty="0"/>
              <a:t> </a:t>
            </a:r>
            <a:r>
              <a:rPr lang="pt-PT" sz="1200" dirty="0" smtClean="0"/>
              <a:t>Publishers </a:t>
            </a:r>
            <a:r>
              <a:rPr lang="pt-PT" sz="1200" dirty="0" err="1"/>
              <a:t>Inc</a:t>
            </a:r>
            <a:r>
              <a:rPr lang="pt-PT" sz="1200" dirty="0"/>
              <a:t>., 2004. ISBN 1558607323.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56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575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[16] </a:t>
            </a:r>
            <a:r>
              <a:rPr lang="pt-PT" sz="1200" dirty="0" smtClean="0"/>
              <a:t>	J</a:t>
            </a:r>
            <a:r>
              <a:rPr lang="pt-PT" sz="1200" dirty="0"/>
              <a:t>. </a:t>
            </a:r>
            <a:r>
              <a:rPr lang="pt-PT" sz="1200" dirty="0" err="1"/>
              <a:t>Amanatides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Ray</a:t>
            </a:r>
            <a:r>
              <a:rPr lang="pt-PT" sz="1200" dirty="0" smtClean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with</a:t>
            </a:r>
            <a:r>
              <a:rPr lang="pt-PT" sz="1200" dirty="0"/>
              <a:t> Cones.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SIGGRAPH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, 18(3):129–135, </a:t>
            </a:r>
            <a:r>
              <a:rPr lang="pt-PT" sz="1200" dirty="0" smtClean="0"/>
              <a:t>Jan 1984</a:t>
            </a:r>
            <a:r>
              <a:rPr lang="pt-PT" sz="1200" dirty="0"/>
              <a:t>. ISSN 0097-8930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[17] </a:t>
            </a:r>
            <a:r>
              <a:rPr lang="pt-PT" sz="1200" dirty="0" smtClean="0"/>
              <a:t>	T</a:t>
            </a:r>
            <a:r>
              <a:rPr lang="pt-PT" sz="1200" dirty="0"/>
              <a:t>. </a:t>
            </a:r>
            <a:r>
              <a:rPr lang="pt-PT" sz="1200" dirty="0" err="1" smtClean="0"/>
              <a:t>Moller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A </a:t>
            </a:r>
            <a:r>
              <a:rPr lang="pt-PT" sz="1200" dirty="0" err="1"/>
              <a:t>Fast</a:t>
            </a:r>
            <a:r>
              <a:rPr lang="pt-PT" sz="1200" dirty="0"/>
              <a:t> </a:t>
            </a:r>
            <a:r>
              <a:rPr lang="pt-PT" sz="1200" dirty="0" err="1"/>
              <a:t>Triangle-Triangle</a:t>
            </a:r>
            <a:r>
              <a:rPr lang="pt-PT" sz="1200" dirty="0"/>
              <a:t> </a:t>
            </a:r>
            <a:r>
              <a:rPr lang="pt-PT" sz="1200" dirty="0" err="1"/>
              <a:t>Intersection</a:t>
            </a:r>
            <a:r>
              <a:rPr lang="pt-PT" sz="1200" dirty="0"/>
              <a:t> </a:t>
            </a:r>
            <a:r>
              <a:rPr lang="pt-PT" sz="1200" dirty="0" err="1"/>
              <a:t>Test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Journal</a:t>
            </a:r>
            <a:r>
              <a:rPr lang="pt-PT" sz="1200" dirty="0" smtClean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Graphic</a:t>
            </a:r>
            <a:r>
              <a:rPr lang="pt-PT" sz="1200" dirty="0"/>
              <a:t> </a:t>
            </a:r>
            <a:r>
              <a:rPr lang="pt-PT" sz="1200" dirty="0" err="1"/>
              <a:t>Tools</a:t>
            </a:r>
            <a:r>
              <a:rPr lang="pt-PT" sz="1200" dirty="0"/>
              <a:t>, 2(2):25–30, </a:t>
            </a:r>
            <a:r>
              <a:rPr lang="pt-PT" sz="1200" dirty="0" err="1" smtClean="0"/>
              <a:t>Nov</a:t>
            </a:r>
            <a:r>
              <a:rPr lang="pt-PT" sz="1200" dirty="0" smtClean="0"/>
              <a:t> 1997</a:t>
            </a:r>
            <a:r>
              <a:rPr lang="pt-PT" sz="1200" dirty="0"/>
              <a:t>. ISSN 1086-7651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[18] </a:t>
            </a:r>
            <a:r>
              <a:rPr lang="pt-PT" sz="1200" dirty="0" smtClean="0"/>
              <a:t>	G</a:t>
            </a:r>
            <a:r>
              <a:rPr lang="pt-PT" sz="1200" dirty="0"/>
              <a:t>. E. </a:t>
            </a:r>
            <a:r>
              <a:rPr lang="pt-PT" sz="1200" dirty="0" err="1"/>
              <a:t>Blelloch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Prefix</a:t>
            </a:r>
            <a:r>
              <a:rPr lang="pt-PT" sz="1200" dirty="0" smtClean="0"/>
              <a:t> </a:t>
            </a:r>
            <a:r>
              <a:rPr lang="pt-PT" sz="1200" dirty="0"/>
              <a:t>Sums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their</a:t>
            </a:r>
            <a:r>
              <a:rPr lang="pt-PT" sz="1200" dirty="0"/>
              <a:t> </a:t>
            </a:r>
            <a:r>
              <a:rPr lang="pt-PT" sz="1200" dirty="0" err="1"/>
              <a:t>Applications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Technical</a:t>
            </a:r>
            <a:r>
              <a:rPr lang="pt-PT" sz="1200" dirty="0" smtClean="0"/>
              <a:t> </a:t>
            </a:r>
            <a:r>
              <a:rPr lang="pt-PT" sz="1200" dirty="0" err="1"/>
              <a:t>report</a:t>
            </a:r>
            <a:r>
              <a:rPr lang="pt-PT" sz="1200" dirty="0"/>
              <a:t>, 1990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[19] </a:t>
            </a:r>
            <a:r>
              <a:rPr lang="pt-PT" sz="1200" dirty="0" smtClean="0"/>
              <a:t>	G</a:t>
            </a:r>
            <a:r>
              <a:rPr lang="pt-PT" sz="1200" dirty="0"/>
              <a:t>. Bradshaw </a:t>
            </a:r>
            <a:r>
              <a:rPr lang="pt-PT" sz="1200" dirty="0" err="1"/>
              <a:t>and</a:t>
            </a:r>
            <a:r>
              <a:rPr lang="pt-PT" sz="1200" dirty="0"/>
              <a:t> C. O’Sullivan.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Adaptive</a:t>
            </a:r>
            <a:r>
              <a:rPr lang="pt-PT" sz="1200" dirty="0" smtClean="0"/>
              <a:t> </a:t>
            </a:r>
            <a:r>
              <a:rPr lang="pt-PT" sz="1200" dirty="0"/>
              <a:t>Medial-</a:t>
            </a:r>
            <a:r>
              <a:rPr lang="pt-PT" sz="1200" dirty="0" err="1"/>
              <a:t>Axis</a:t>
            </a:r>
            <a:r>
              <a:rPr lang="pt-PT" sz="1200" dirty="0"/>
              <a:t> </a:t>
            </a:r>
            <a:r>
              <a:rPr lang="pt-PT" sz="1200" dirty="0" err="1"/>
              <a:t>Approximation</a:t>
            </a:r>
            <a:r>
              <a:rPr lang="pt-PT" sz="1200" dirty="0"/>
              <a:t> for </a:t>
            </a:r>
            <a:r>
              <a:rPr lang="pt-PT" sz="1200" dirty="0" err="1"/>
              <a:t>Sphere-tree</a:t>
            </a:r>
            <a:r>
              <a:rPr lang="pt-PT" sz="1200" dirty="0"/>
              <a:t> </a:t>
            </a:r>
            <a:r>
              <a:rPr lang="pt-PT" sz="1200" dirty="0" err="1"/>
              <a:t>Construction</a:t>
            </a:r>
            <a:r>
              <a:rPr lang="pt-PT" sz="1200" dirty="0"/>
              <a:t>.</a:t>
            </a:r>
          </a:p>
          <a:p>
            <a:pPr algn="l">
              <a:spcBef>
                <a:spcPts val="0"/>
              </a:spcBef>
            </a:pPr>
            <a:r>
              <a:rPr lang="pt-PT" sz="1200" dirty="0" smtClean="0"/>
              <a:t>	ACM </a:t>
            </a:r>
            <a:r>
              <a:rPr lang="pt-PT" sz="1200" dirty="0" err="1"/>
              <a:t>Transactions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(TOG), 23(1):1–26, 2004.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57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6806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Pontos negativos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tem de ser testado contra cada polígono da cena.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Numa cena com M raios e N polígonos cada raio tem de calcular N intersecções, num total de M x N intersecções.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Devido à natureza recursiva do algoritmo este número aumenta ainda mais com cada recursão.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6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7195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Possíveis </a:t>
            </a:r>
            <a:r>
              <a:rPr lang="pt-PT" b="1" dirty="0" smtClean="0"/>
              <a:t>Soluções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Cache de </a:t>
            </a:r>
            <a:r>
              <a:rPr lang="pt-PT" dirty="0" smtClean="0"/>
              <a:t>intersecções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pt-PT" sz="1800" dirty="0" smtClean="0"/>
              <a:t>Grelhas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Volumes Envolventes (</a:t>
            </a:r>
            <a:r>
              <a:rPr lang="pt-PT" dirty="0" err="1" smtClean="0"/>
              <a:t>Bounding</a:t>
            </a:r>
            <a:r>
              <a:rPr lang="pt-PT" dirty="0" smtClean="0"/>
              <a:t> Volumes)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Hierarquias </a:t>
            </a:r>
            <a:r>
              <a:rPr lang="pt-PT" dirty="0"/>
              <a:t>de Raios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Hierarquias </a:t>
            </a:r>
            <a:r>
              <a:rPr lang="pt-PT" dirty="0"/>
              <a:t>de </a:t>
            </a:r>
            <a:r>
              <a:rPr lang="pt-PT" dirty="0" smtClean="0"/>
              <a:t>Objetos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7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5107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General-</a:t>
            </a:r>
            <a:r>
              <a:rPr lang="pt-PT" b="1" dirty="0" err="1" smtClean="0"/>
              <a:t>purpose</a:t>
            </a:r>
            <a:r>
              <a:rPr lang="pt-PT" b="1" dirty="0" smtClean="0"/>
              <a:t> computation on GPUs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Implementações de Ray-</a:t>
            </a:r>
            <a:r>
              <a:rPr lang="pt-PT" dirty="0"/>
              <a:t>T</a:t>
            </a:r>
            <a:r>
              <a:rPr lang="pt-PT" dirty="0" smtClean="0"/>
              <a:t>racing no GPU.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GPUs modernos são compostos por unidades SIMD (Single Instruction, Multiple Data).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GPUs estão otimizados para executar as mesmas operações sobre grandes volumes dados.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Ray-Tracing não é trivialmente mapeado desta forma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primário pode (ou não) gerar raios secundários.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 natureza recursiva do algoritmo não se adequa ao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8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604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Fast Ray Tracing by Ray Classification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Apresentado por James Arvo e David Kirk em 1987.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uma cache utilizando uma chave 5D para classificar os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têm 5 graus de liberdade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Origem (3 coordenadas) e </a:t>
            </a:r>
            <a:r>
              <a:rPr lang="pt-PT" dirty="0" smtClean="0"/>
              <a:t>Direção(2 </a:t>
            </a:r>
            <a:r>
              <a:rPr lang="pt-PT" dirty="0" smtClean="0"/>
              <a:t>ângulos)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Subdivide o espaço 5D dos raios em classes de equivalência E</a:t>
            </a:r>
            <a:r>
              <a:rPr lang="pt-PT" baseline="-25000" dirty="0" smtClean="0"/>
              <a:t>i</a:t>
            </a:r>
            <a:r>
              <a:rPr lang="pt-PT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Intersecta os objetos com a subdivisão do espaço 5D dos raios.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 cada classe E</a:t>
            </a:r>
            <a:r>
              <a:rPr lang="pt-PT" baseline="-25000" dirty="0" smtClean="0"/>
              <a:t>i </a:t>
            </a:r>
            <a:r>
              <a:rPr lang="pt-PT" dirty="0" smtClean="0"/>
              <a:t>corresponde um conjunto de objetos candidatos </a:t>
            </a:r>
            <a:r>
              <a:rPr lang="pt-PT" dirty="0" err="1" smtClean="0"/>
              <a:t>C</a:t>
            </a:r>
            <a:r>
              <a:rPr lang="pt-PT" baseline="-25000" dirty="0" err="1" smtClean="0"/>
              <a:t>i</a:t>
            </a:r>
            <a:r>
              <a:rPr lang="pt-P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9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5961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5519</TotalTime>
  <Words>962</Words>
  <Application>Microsoft Office PowerPoint</Application>
  <PresentationFormat>Ecrã Panorâmico</PresentationFormat>
  <Paragraphs>282</Paragraphs>
  <Slides>57</Slides>
  <Notes>1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57</vt:i4>
      </vt:variant>
    </vt:vector>
  </HeadingPairs>
  <TitlesOfParts>
    <vt:vector size="62" baseType="lpstr">
      <vt:lpstr>Arial</vt:lpstr>
      <vt:lpstr>Calibri</vt:lpstr>
      <vt:lpstr>Trebuchet MS</vt:lpstr>
      <vt:lpstr>Wingdings 3</vt:lpstr>
      <vt:lpstr>Facet</vt:lpstr>
      <vt:lpstr>Coherent Ray-Space Hierarchy via Ray Hashing and Sorting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Trabalho Relacionado</vt:lpstr>
      <vt:lpstr>Trabalho Relacionado</vt:lpstr>
      <vt:lpstr>Trabalho Relacionado</vt:lpstr>
      <vt:lpstr>Algoritmo</vt:lpstr>
      <vt:lpstr>1. Rasterização</vt:lpstr>
      <vt:lpstr>1. Rasterização</vt:lpstr>
      <vt:lpstr>1. Rasterização</vt:lpstr>
      <vt:lpstr>1. Rasterização</vt:lpstr>
      <vt:lpstr>1. Rasterização</vt:lpstr>
      <vt:lpstr>2. Atualização das Esferas Envolventes</vt:lpstr>
      <vt:lpstr>2. Atualização das Esferas Envolventes</vt:lpstr>
      <vt:lpstr>3. Criação dos Raios</vt:lpstr>
      <vt:lpstr>3. Criação dos Raios</vt:lpstr>
      <vt:lpstr>3. Criação dos Raios</vt:lpstr>
      <vt:lpstr>3. Criação dos Raios</vt:lpstr>
      <vt:lpstr>4. Ordenação dos Raios</vt:lpstr>
      <vt:lpstr>Apresentação do PowerPoint</vt:lpstr>
      <vt:lpstr>4. Ordenação dos Raios</vt:lpstr>
      <vt:lpstr>Apresentação do PowerPoint</vt:lpstr>
      <vt:lpstr>Apresentação do PowerPoint</vt:lpstr>
      <vt:lpstr>5. Criação da Hierarquia de Raios</vt:lpstr>
      <vt:lpstr>Apresentação do PowerPoint</vt:lpstr>
      <vt:lpstr>Apresentação do PowerPoint</vt:lpstr>
      <vt:lpstr>6. Travessia da Hierarquia de Raios</vt:lpstr>
      <vt:lpstr>6. Travessia da Hierarquia de Raios</vt:lpstr>
      <vt:lpstr>Extra: Compactação de Arrays</vt:lpstr>
      <vt:lpstr>7. Testes de Interseção Finais</vt:lpstr>
      <vt:lpstr>Extra: Coordenadas Baricêntricas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Cenas - Office</vt:lpstr>
      <vt:lpstr>Cenas - Cornell</vt:lpstr>
      <vt:lpstr>Cenas - Sponza</vt:lpstr>
      <vt:lpstr>Videos</vt:lpstr>
      <vt:lpstr>Videos</vt:lpstr>
      <vt:lpstr>Conclusões</vt:lpstr>
      <vt:lpstr>Trabalho Futuro</vt:lpstr>
      <vt:lpstr>Referências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g_tiago_1991@hotmail.com</dc:creator>
  <cp:lastModifiedBy>Tiago Reis</cp:lastModifiedBy>
  <cp:revision>96</cp:revision>
  <dcterms:created xsi:type="dcterms:W3CDTF">2015-02-01T16:56:11Z</dcterms:created>
  <dcterms:modified xsi:type="dcterms:W3CDTF">2015-10-30T09:19:01Z</dcterms:modified>
</cp:coreProperties>
</file>